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1" r:id="rId11"/>
    <p:sldId id="266" r:id="rId12"/>
    <p:sldId id="264" r:id="rId13"/>
    <p:sldId id="273" r:id="rId14"/>
    <p:sldId id="274" r:id="rId15"/>
    <p:sldId id="277" r:id="rId16"/>
    <p:sldId id="276" r:id="rId17"/>
    <p:sldId id="278" r:id="rId18"/>
    <p:sldId id="279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DBCC8-E9A1-C2DF-4153-6A0968625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75108E-DFCE-F5B9-3B56-32AF3D751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08091-0196-8C5E-0EDC-FA63D9C0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3AEED-F220-4E88-D9B7-2ACE1C364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26663-FB3F-8594-0977-03BEDB62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4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EB082-3734-7314-4240-89ED9A00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9A80E9-F2A6-75C4-D7EF-41A0307E3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18612A-4458-9199-2A63-A2C75F6F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2AFAB-1C1A-B47D-BBBD-01496944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DA2D2-4FEA-B197-4911-7F5043F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7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51CBEB-FC28-60FF-C0DF-9642D596C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EB702F-FDC7-AE5C-1FDC-7EBE2AF2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755C5-EC6D-6FDA-F5D4-6E6DE07B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61427-3656-2466-97D6-1E5FDE34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F1F649-ADDA-43A7-4C99-97EB3672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7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81641-ACDB-242D-6952-2BEC531B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E8B54-2842-9CFA-2493-13CA54CC4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D62730-6194-DB52-1ADE-B00B6BE7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3D56F-73A8-9933-B74C-113DDE8D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5FABE-AD7C-9647-062D-A803A474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65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97A27-1A1C-AFAC-87BA-CB3AC992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67473-EE36-CFA7-103A-473768B68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FB432-8AE9-D709-8B8A-C20059BC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89E58-42DC-B036-DFF6-1D53E587A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D43F4F-08FA-715A-D758-5E1DECBC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3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C74A4-6D43-02D9-1E3B-27E6B587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2E7A6-1ED9-33C8-368F-696AFA9A2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4DE86F-8B57-F7C6-76E8-4D002481E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538424-9D78-0FFB-1595-8857BAD6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36B876-962B-1628-C567-0075E336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37CA28-ADAD-98B3-F396-24FE3A50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5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1B408-0DDD-1FA5-7AFE-EE760D5B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8F0104-CE9C-7CAA-F64D-A2842369B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CA92E7-70B1-2A63-6343-082F7DA01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F627FA-B8AD-F684-F795-6B10BB05A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2F437E-49CB-51FC-FE24-6BA7C6F3C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E07487-F8BB-F2AE-7A77-A31257B4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810276-B372-7BD5-DB21-66B4D60E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089A8B-9D9B-1D5E-90FE-A79E03E2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07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06CC6-6881-F505-C2D8-15D35F69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E4E972-0F87-5F28-C528-59FCAF94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C1B43F-994B-DDDE-D3C5-3CB42396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E133D3-50E8-CD17-EEB1-38A3BA8A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2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F4E1C4-A126-EC9A-7569-664F1E6C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886983-8CB1-BF44-FE35-91745595E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2B082-645C-F771-5800-FDACD8EA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6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D53C3-34C3-8B02-7087-05590A4A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03883-325B-045E-3AD0-347308D3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583224-A9A2-C54D-D354-3390428D7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808B9-3497-A713-9469-AF31E9C6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FC5B8-C2BB-99C8-C01D-1B44D716A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25C1FC-93CF-579C-616D-D45AC9B8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9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69D8A-1E3B-CDDD-221D-96FEACA0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9A5040-74F6-0D8C-B953-4BDB72D7B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EBAEA-FD39-FC69-F6FC-75C8FB125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F9296A-16D9-D3B7-317B-5A59465F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072547-3B22-66A0-86FD-3B30E7F54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D6081B-425A-D360-A557-234019D0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30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E1FB4A-75DF-A3C2-AE8A-65F2849E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60D1BF-119C-2A2C-218F-81BAAB618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869059-BD9F-3C51-4AED-7C35D14F4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614FBA-CC48-4B06-BAA0-6C490FF78C72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6AED9-4151-83C8-4DB0-649D7C7A3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44C3B-AE70-13B5-915C-19FFF9A42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31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FB5F-F888-6325-AE67-CC9C552E4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오푸스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0F560C-E67C-B018-A7D7-4F6DF171F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1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B818-5397-E64F-DD57-50602BC9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EA665-3470-3597-5916-9071D48F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 </a:t>
            </a:r>
            <a:r>
              <a:rPr lang="en-US" altLang="ko-KR"/>
              <a:t>– </a:t>
            </a:r>
            <a:r>
              <a:rPr lang="ko-KR" altLang="en-US"/>
              <a:t>머티리얼 변형</a:t>
            </a:r>
          </a:p>
        </p:txBody>
      </p:sp>
      <p:pic>
        <p:nvPicPr>
          <p:cNvPr id="6" name="grok-video-1d35e2a8-cc2a-4145-84cb-e8d7f7562b66">
            <a:hlinkClick r:id="" action="ppaction://media"/>
            <a:extLst>
              <a:ext uri="{FF2B5EF4-FFF2-40B4-BE49-F238E27FC236}">
                <a16:creationId xmlns:a16="http://schemas.microsoft.com/office/drawing/2014/main" id="{25307CD2-691B-3031-E626-97DC14ED3F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869" y="2266122"/>
            <a:ext cx="3761753" cy="37617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B9586-40A6-7CB5-C041-232351518086}"/>
              </a:ext>
            </a:extLst>
          </p:cNvPr>
          <p:cNvSpPr txBox="1"/>
          <p:nvPr/>
        </p:nvSpPr>
        <p:spPr>
          <a:xfrm>
            <a:off x="4840357" y="2425148"/>
            <a:ext cx="73516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원하는 머티리얼을 설정한 뒤 발사하면</a:t>
            </a:r>
            <a:endParaRPr lang="en-US" altLang="ko-KR" sz="2800"/>
          </a:p>
          <a:p>
            <a:r>
              <a:rPr lang="ko-KR" altLang="en-US" sz="2800"/>
              <a:t>대상 오브젝트가</a:t>
            </a:r>
            <a:r>
              <a:rPr lang="en-US" altLang="ko-KR" sz="2800"/>
              <a:t> </a:t>
            </a:r>
            <a:r>
              <a:rPr lang="ko-KR" altLang="en-US" sz="2800"/>
              <a:t>설정한 머티리얼로 바뀜</a:t>
            </a:r>
            <a:endParaRPr lang="en-US" altLang="ko-KR" sz="2800"/>
          </a:p>
          <a:p>
            <a:endParaRPr lang="en-US" altLang="ko-KR" sz="2800"/>
          </a:p>
          <a:p>
            <a:r>
              <a:rPr lang="ko-KR" altLang="en-US" sz="2800"/>
              <a:t>이때 텍스처 뿐만 아닌</a:t>
            </a:r>
            <a:endParaRPr lang="en-US" altLang="ko-KR" sz="2800"/>
          </a:p>
          <a:p>
            <a:r>
              <a:rPr lang="ko-KR" altLang="en-US" sz="2800"/>
              <a:t>질량</a:t>
            </a:r>
            <a:r>
              <a:rPr lang="en-US" altLang="ko-KR" sz="2800"/>
              <a:t>, </a:t>
            </a:r>
            <a:r>
              <a:rPr lang="ko-KR" altLang="en-US" sz="2800"/>
              <a:t>마찰력 등 오브젝트의</a:t>
            </a:r>
            <a:endParaRPr lang="en-US" altLang="ko-KR" sz="2800"/>
          </a:p>
          <a:p>
            <a:r>
              <a:rPr lang="ko-KR" altLang="en-US" sz="2800"/>
              <a:t>파라미터 값이 실시간으로 바뀜</a:t>
            </a:r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7487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AADD2-3F7C-B931-D49E-CEB12710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071EF-BB64-D2D5-B846-804629FF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8FE099C5-F7EF-2A71-28F5-5461DB8A3003}"/>
              </a:ext>
            </a:extLst>
          </p:cNvPr>
          <p:cNvSpPr/>
          <p:nvPr/>
        </p:nvSpPr>
        <p:spPr>
          <a:xfrm>
            <a:off x="314175" y="2097157"/>
            <a:ext cx="1639956" cy="546652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시작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44DDD9-C476-CC37-B894-BA910A81CFD4}"/>
              </a:ext>
            </a:extLst>
          </p:cNvPr>
          <p:cNvCxnSpPr>
            <a:cxnSpLocks/>
            <a:stCxn id="4" idx="3"/>
            <a:endCxn id="10" idx="2"/>
          </p:cNvCxnSpPr>
          <p:nvPr/>
        </p:nvCxnSpPr>
        <p:spPr>
          <a:xfrm>
            <a:off x="1954131" y="2370483"/>
            <a:ext cx="3914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E10519C5-2F5D-2AAA-F5A9-952100993680}"/>
              </a:ext>
            </a:extLst>
          </p:cNvPr>
          <p:cNvSpPr/>
          <p:nvPr/>
        </p:nvSpPr>
        <p:spPr>
          <a:xfrm>
            <a:off x="2154472" y="2097157"/>
            <a:ext cx="1910631" cy="546652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머티리얼 제공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C3ABEE-D598-7744-2091-ECE3456096BF}"/>
              </a:ext>
            </a:extLst>
          </p:cNvPr>
          <p:cNvCxnSpPr>
            <a:cxnSpLocks/>
            <a:stCxn id="10" idx="5"/>
            <a:endCxn id="22" idx="1"/>
          </p:cNvCxnSpPr>
          <p:nvPr/>
        </p:nvCxnSpPr>
        <p:spPr>
          <a:xfrm>
            <a:off x="3874040" y="2370483"/>
            <a:ext cx="509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40B87C8B-36B0-858A-CAFA-2A2FDE1E4137}"/>
              </a:ext>
            </a:extLst>
          </p:cNvPr>
          <p:cNvSpPr/>
          <p:nvPr/>
        </p:nvSpPr>
        <p:spPr>
          <a:xfrm>
            <a:off x="4383156" y="2097159"/>
            <a:ext cx="1563757" cy="54665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 </a:t>
            </a:r>
            <a:r>
              <a:rPr lang="ko-KR" altLang="en-US">
                <a:solidFill>
                  <a:sysClr val="windowText" lastClr="000000"/>
                </a:solidFill>
              </a:rPr>
              <a:t>스테이지</a:t>
            </a:r>
          </a:p>
        </p:txBody>
      </p: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A16B51F0-9E2A-04D6-C887-99D79A14A9CA}"/>
              </a:ext>
            </a:extLst>
          </p:cNvPr>
          <p:cNvSpPr/>
          <p:nvPr/>
        </p:nvSpPr>
        <p:spPr>
          <a:xfrm>
            <a:off x="6264966" y="1928191"/>
            <a:ext cx="1639956" cy="88458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출구</a:t>
            </a:r>
            <a:endParaRPr lang="en-US" altLang="ko-KR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도착</a:t>
            </a:r>
            <a:r>
              <a:rPr lang="en-US" altLang="ko-KR">
                <a:solidFill>
                  <a:sysClr val="windowText" lastClr="000000"/>
                </a:solidFill>
              </a:rPr>
              <a:t>?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5DF4F7-A9C7-0C12-35AF-C4ADF1B88E31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5946913" y="2370483"/>
            <a:ext cx="3180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0B292E40-FA26-2E3C-041C-5FFEACF27E7C}"/>
              </a:ext>
            </a:extLst>
          </p:cNvPr>
          <p:cNvCxnSpPr>
            <a:cxnSpLocks/>
            <a:stCxn id="25" idx="3"/>
            <a:endCxn id="34" idx="2"/>
          </p:cNvCxnSpPr>
          <p:nvPr/>
        </p:nvCxnSpPr>
        <p:spPr>
          <a:xfrm flipH="1">
            <a:off x="2345535" y="2370483"/>
            <a:ext cx="5559387" cy="1564378"/>
          </a:xfrm>
          <a:prstGeom prst="bentConnector5">
            <a:avLst>
              <a:gd name="adj1" fmla="val -4112"/>
              <a:gd name="adj2" fmla="val 33798"/>
              <a:gd name="adj3" fmla="val 1221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순서도: 데이터 33">
            <a:extLst>
              <a:ext uri="{FF2B5EF4-FFF2-40B4-BE49-F238E27FC236}">
                <a16:creationId xmlns:a16="http://schemas.microsoft.com/office/drawing/2014/main" id="{7EA9F63C-F325-52C6-C6EC-83A30A1614FA}"/>
              </a:ext>
            </a:extLst>
          </p:cNvPr>
          <p:cNvSpPr/>
          <p:nvPr/>
        </p:nvSpPr>
        <p:spPr>
          <a:xfrm>
            <a:off x="2154472" y="3661535"/>
            <a:ext cx="1910631" cy="546652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머티리얼 제공</a:t>
            </a: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4E16E53E-20A1-A05F-8FB4-C07B0D379E18}"/>
              </a:ext>
            </a:extLst>
          </p:cNvPr>
          <p:cNvSpPr/>
          <p:nvPr/>
        </p:nvSpPr>
        <p:spPr>
          <a:xfrm>
            <a:off x="4383156" y="3661537"/>
            <a:ext cx="1563757" cy="54665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2 </a:t>
            </a:r>
            <a:r>
              <a:rPr lang="ko-KR" altLang="en-US">
                <a:solidFill>
                  <a:sysClr val="windowText" lastClr="000000"/>
                </a:solidFill>
              </a:rPr>
              <a:t>스테이지</a:t>
            </a:r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847002E0-F322-076F-1D35-429B1F82167D}"/>
              </a:ext>
            </a:extLst>
          </p:cNvPr>
          <p:cNvSpPr/>
          <p:nvPr/>
        </p:nvSpPr>
        <p:spPr>
          <a:xfrm>
            <a:off x="6264966" y="3492569"/>
            <a:ext cx="1639956" cy="88458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</a:rPr>
              <a:t>스위치</a:t>
            </a:r>
            <a:r>
              <a:rPr lang="en-US" altLang="ko-KR" sz="1600">
                <a:solidFill>
                  <a:sysClr val="windowText" lastClr="000000"/>
                </a:solidFill>
              </a:rPr>
              <a:t>?</a:t>
            </a:r>
            <a:endParaRPr lang="ko-KR" alt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9AA340C-06D3-7D0E-9CF7-9BA664B3CF5B}"/>
              </a:ext>
            </a:extLst>
          </p:cNvPr>
          <p:cNvCxnSpPr>
            <a:cxnSpLocks/>
            <a:stCxn id="34" idx="5"/>
            <a:endCxn id="35" idx="1"/>
          </p:cNvCxnSpPr>
          <p:nvPr/>
        </p:nvCxnSpPr>
        <p:spPr>
          <a:xfrm>
            <a:off x="3874040" y="3934861"/>
            <a:ext cx="509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1B3603-4E11-089D-C52C-AC556F09C655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946913" y="3934861"/>
            <a:ext cx="3180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05FBCC8C-BCE3-CC6E-8D4E-EBC1510EA8D8}"/>
              </a:ext>
            </a:extLst>
          </p:cNvPr>
          <p:cNvSpPr/>
          <p:nvPr/>
        </p:nvSpPr>
        <p:spPr>
          <a:xfrm>
            <a:off x="8095985" y="3492569"/>
            <a:ext cx="1639956" cy="88458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출구</a:t>
            </a:r>
            <a:endParaRPr lang="en-US" altLang="ko-KR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도착</a:t>
            </a:r>
            <a:r>
              <a:rPr lang="en-US" altLang="ko-KR">
                <a:solidFill>
                  <a:sysClr val="windowText" lastClr="000000"/>
                </a:solidFill>
              </a:rPr>
              <a:t>?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06EA64F-AC1C-D107-77E4-2791B5824BF5}"/>
              </a:ext>
            </a:extLst>
          </p:cNvPr>
          <p:cNvCxnSpPr>
            <a:cxnSpLocks/>
            <a:stCxn id="36" idx="3"/>
            <a:endCxn id="47" idx="1"/>
          </p:cNvCxnSpPr>
          <p:nvPr/>
        </p:nvCxnSpPr>
        <p:spPr>
          <a:xfrm>
            <a:off x="7904922" y="3934861"/>
            <a:ext cx="1910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76323F7-BD46-E079-0F3B-80710B9392DC}"/>
              </a:ext>
            </a:extLst>
          </p:cNvPr>
          <p:cNvCxnSpPr>
            <a:cxnSpLocks/>
            <a:stCxn id="47" idx="3"/>
            <a:endCxn id="55" idx="2"/>
          </p:cNvCxnSpPr>
          <p:nvPr/>
        </p:nvCxnSpPr>
        <p:spPr>
          <a:xfrm flipH="1">
            <a:off x="2345535" y="3934861"/>
            <a:ext cx="7390406" cy="1564378"/>
          </a:xfrm>
          <a:prstGeom prst="bentConnector5">
            <a:avLst>
              <a:gd name="adj1" fmla="val -3093"/>
              <a:gd name="adj2" fmla="val 33163"/>
              <a:gd name="adj3" fmla="val 1160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순서도: 데이터 54">
            <a:extLst>
              <a:ext uri="{FF2B5EF4-FFF2-40B4-BE49-F238E27FC236}">
                <a16:creationId xmlns:a16="http://schemas.microsoft.com/office/drawing/2014/main" id="{A091DBAE-EAFE-2E47-DA09-1EE85DBBD8CC}"/>
              </a:ext>
            </a:extLst>
          </p:cNvPr>
          <p:cNvSpPr/>
          <p:nvPr/>
        </p:nvSpPr>
        <p:spPr>
          <a:xfrm>
            <a:off x="2154472" y="5225913"/>
            <a:ext cx="1910631" cy="546652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머티리얼 제공</a:t>
            </a: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F20C9B15-784A-F035-529D-4E486E1FC286}"/>
              </a:ext>
            </a:extLst>
          </p:cNvPr>
          <p:cNvSpPr/>
          <p:nvPr/>
        </p:nvSpPr>
        <p:spPr>
          <a:xfrm>
            <a:off x="4383156" y="5225915"/>
            <a:ext cx="1563757" cy="54665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 </a:t>
            </a:r>
            <a:r>
              <a:rPr lang="ko-KR" altLang="en-US">
                <a:solidFill>
                  <a:sysClr val="windowText" lastClr="000000"/>
                </a:solidFill>
              </a:rPr>
              <a:t>스테이지</a:t>
            </a:r>
          </a:p>
        </p:txBody>
      </p:sp>
      <p:sp>
        <p:nvSpPr>
          <p:cNvPr id="57" name="순서도: 판단 56">
            <a:extLst>
              <a:ext uri="{FF2B5EF4-FFF2-40B4-BE49-F238E27FC236}">
                <a16:creationId xmlns:a16="http://schemas.microsoft.com/office/drawing/2014/main" id="{24C49691-B997-AD2F-3330-E500327BE673}"/>
              </a:ext>
            </a:extLst>
          </p:cNvPr>
          <p:cNvSpPr/>
          <p:nvPr/>
        </p:nvSpPr>
        <p:spPr>
          <a:xfrm>
            <a:off x="6264966" y="5056947"/>
            <a:ext cx="1639956" cy="88458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</a:rPr>
              <a:t>스위치</a:t>
            </a:r>
            <a:r>
              <a:rPr lang="en-US" altLang="ko-KR" sz="1600">
                <a:solidFill>
                  <a:sysClr val="windowText" lastClr="000000"/>
                </a:solidFill>
              </a:rPr>
              <a:t>?</a:t>
            </a:r>
            <a:endParaRPr lang="ko-KR" alt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496CEDD-16C9-00C8-B88C-71403D5E5794}"/>
              </a:ext>
            </a:extLst>
          </p:cNvPr>
          <p:cNvCxnSpPr>
            <a:cxnSpLocks/>
            <a:stCxn id="55" idx="5"/>
            <a:endCxn id="56" idx="1"/>
          </p:cNvCxnSpPr>
          <p:nvPr/>
        </p:nvCxnSpPr>
        <p:spPr>
          <a:xfrm>
            <a:off x="3874040" y="5499239"/>
            <a:ext cx="509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6E29BA7-F6A7-176F-99F3-92B3F4BE68C2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5946913" y="5499239"/>
            <a:ext cx="3180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순서도: 판단 59">
            <a:extLst>
              <a:ext uri="{FF2B5EF4-FFF2-40B4-BE49-F238E27FC236}">
                <a16:creationId xmlns:a16="http://schemas.microsoft.com/office/drawing/2014/main" id="{41AAA141-0305-92CA-B184-84C8BEF3586D}"/>
              </a:ext>
            </a:extLst>
          </p:cNvPr>
          <p:cNvSpPr/>
          <p:nvPr/>
        </p:nvSpPr>
        <p:spPr>
          <a:xfrm>
            <a:off x="8095985" y="5056947"/>
            <a:ext cx="1639956" cy="88458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출구</a:t>
            </a:r>
            <a:endParaRPr lang="en-US" altLang="ko-KR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도착</a:t>
            </a:r>
            <a:r>
              <a:rPr lang="en-US" altLang="ko-KR">
                <a:solidFill>
                  <a:sysClr val="windowText" lastClr="000000"/>
                </a:solidFill>
              </a:rPr>
              <a:t>?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5107A06-1C65-4AAD-08F0-0F9FDB0AD469}"/>
              </a:ext>
            </a:extLst>
          </p:cNvPr>
          <p:cNvCxnSpPr>
            <a:cxnSpLocks/>
            <a:stCxn id="57" idx="3"/>
            <a:endCxn id="60" idx="1"/>
          </p:cNvCxnSpPr>
          <p:nvPr/>
        </p:nvCxnSpPr>
        <p:spPr>
          <a:xfrm>
            <a:off x="7904922" y="5499239"/>
            <a:ext cx="1910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1A715445-46D1-8030-BA2E-45143536B11F}"/>
              </a:ext>
            </a:extLst>
          </p:cNvPr>
          <p:cNvCxnSpPr>
            <a:stCxn id="47" idx="0"/>
            <a:endCxn id="35" idx="0"/>
          </p:cNvCxnSpPr>
          <p:nvPr/>
        </p:nvCxnSpPr>
        <p:spPr>
          <a:xfrm rot="16200000" flipH="1" flipV="1">
            <a:off x="6956015" y="1701589"/>
            <a:ext cx="168968" cy="3750928"/>
          </a:xfrm>
          <a:prstGeom prst="bentConnector3">
            <a:avLst>
              <a:gd name="adj1" fmla="val -1352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AFB0663-62D4-3034-7829-49C253E74B05}"/>
              </a:ext>
            </a:extLst>
          </p:cNvPr>
          <p:cNvCxnSpPr>
            <a:stCxn id="36" idx="0"/>
            <a:endCxn id="35" idx="0"/>
          </p:cNvCxnSpPr>
          <p:nvPr/>
        </p:nvCxnSpPr>
        <p:spPr>
          <a:xfrm rot="16200000" flipH="1" flipV="1">
            <a:off x="6040506" y="2617098"/>
            <a:ext cx="168968" cy="1919909"/>
          </a:xfrm>
          <a:prstGeom prst="bentConnector3">
            <a:avLst>
              <a:gd name="adj1" fmla="val -588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59D8A86-AD4B-16D9-E6C2-16749DE83D23}"/>
              </a:ext>
            </a:extLst>
          </p:cNvPr>
          <p:cNvCxnSpPr>
            <a:cxnSpLocks/>
            <a:stCxn id="60" idx="0"/>
            <a:endCxn id="56" idx="0"/>
          </p:cNvCxnSpPr>
          <p:nvPr/>
        </p:nvCxnSpPr>
        <p:spPr>
          <a:xfrm rot="16200000" flipH="1" flipV="1">
            <a:off x="6956015" y="3265967"/>
            <a:ext cx="168968" cy="3750928"/>
          </a:xfrm>
          <a:prstGeom prst="bentConnector3">
            <a:avLst>
              <a:gd name="adj1" fmla="val -1352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8375DCE9-C724-25E0-F0D0-EFC69E2582E4}"/>
              </a:ext>
            </a:extLst>
          </p:cNvPr>
          <p:cNvCxnSpPr>
            <a:cxnSpLocks/>
            <a:stCxn id="57" idx="0"/>
            <a:endCxn id="56" idx="0"/>
          </p:cNvCxnSpPr>
          <p:nvPr/>
        </p:nvCxnSpPr>
        <p:spPr>
          <a:xfrm rot="16200000" flipH="1" flipV="1">
            <a:off x="6040506" y="4181476"/>
            <a:ext cx="168968" cy="1919909"/>
          </a:xfrm>
          <a:prstGeom prst="bentConnector3">
            <a:avLst>
              <a:gd name="adj1" fmla="val -529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A5ABF0C-5176-DAFE-553E-1AD60CABABA8}"/>
              </a:ext>
            </a:extLst>
          </p:cNvPr>
          <p:cNvCxnSpPr>
            <a:cxnSpLocks/>
            <a:stCxn id="25" idx="0"/>
            <a:endCxn id="22" idx="0"/>
          </p:cNvCxnSpPr>
          <p:nvPr/>
        </p:nvCxnSpPr>
        <p:spPr>
          <a:xfrm rot="16200000" flipH="1" flipV="1">
            <a:off x="6040506" y="1052720"/>
            <a:ext cx="168968" cy="1919909"/>
          </a:xfrm>
          <a:prstGeom prst="bentConnector3">
            <a:avLst>
              <a:gd name="adj1" fmla="val -1352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순서도: 수행의 시작/종료 85">
            <a:extLst>
              <a:ext uri="{FF2B5EF4-FFF2-40B4-BE49-F238E27FC236}">
                <a16:creationId xmlns:a16="http://schemas.microsoft.com/office/drawing/2014/main" id="{299768ED-C400-AB5E-037B-1512156FD98F}"/>
              </a:ext>
            </a:extLst>
          </p:cNvPr>
          <p:cNvSpPr/>
          <p:nvPr/>
        </p:nvSpPr>
        <p:spPr>
          <a:xfrm>
            <a:off x="10053994" y="5225913"/>
            <a:ext cx="1639956" cy="546652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클리어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36AC834-CC38-4E7A-4DAD-6522449BEFAA}"/>
              </a:ext>
            </a:extLst>
          </p:cNvPr>
          <p:cNvCxnSpPr>
            <a:cxnSpLocks/>
            <a:stCxn id="60" idx="3"/>
            <a:endCxn id="86" idx="1"/>
          </p:cNvCxnSpPr>
          <p:nvPr/>
        </p:nvCxnSpPr>
        <p:spPr>
          <a:xfrm>
            <a:off x="9735941" y="5499239"/>
            <a:ext cx="3180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52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8A60-B566-36E7-8B1E-46091D139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B22B5-E0A5-6E9C-DB84-C66F73B6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6659F-9458-C25D-A153-2E3EE37AA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스테이지 총 </a:t>
            </a:r>
            <a:r>
              <a:rPr lang="en-US" altLang="ko-KR"/>
              <a:t>3 </a:t>
            </a:r>
            <a:r>
              <a:rPr lang="ko-KR" altLang="en-US"/>
              <a:t>스테이지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08E10-2242-FFB3-1FD6-BDB2ACD3A2DD}"/>
              </a:ext>
            </a:extLst>
          </p:cNvPr>
          <p:cNvSpPr txBox="1"/>
          <p:nvPr/>
        </p:nvSpPr>
        <p:spPr>
          <a:xfrm>
            <a:off x="695737" y="2703443"/>
            <a:ext cx="29121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 </a:t>
            </a:r>
            <a:r>
              <a:rPr lang="ko-KR" altLang="en-US"/>
              <a:t>스테이지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기초적인 융해</a:t>
            </a:r>
            <a:r>
              <a:rPr lang="en-US" altLang="ko-KR"/>
              <a:t>, </a:t>
            </a:r>
            <a:r>
              <a:rPr lang="ko-KR" altLang="en-US"/>
              <a:t>생성</a:t>
            </a:r>
            <a:endParaRPr lang="en-US" altLang="ko-KR"/>
          </a:p>
          <a:p>
            <a:r>
              <a:rPr lang="ko-KR" altLang="en-US"/>
              <a:t>머티리얼 변형 이해하기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간단한 압력 발판 퍼즐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예상 </a:t>
            </a:r>
            <a:r>
              <a:rPr lang="en-US" altLang="ko-KR"/>
              <a:t>1~3</a:t>
            </a:r>
            <a:r>
              <a:rPr lang="ko-KR" altLang="en-US"/>
              <a:t>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해금되는 요소</a:t>
            </a:r>
            <a:endParaRPr lang="en-US" altLang="ko-KR"/>
          </a:p>
          <a:p>
            <a:r>
              <a:rPr lang="ko-KR" altLang="en-US"/>
              <a:t>형태 </a:t>
            </a:r>
            <a:r>
              <a:rPr lang="en-US" altLang="ko-KR"/>
              <a:t>– </a:t>
            </a:r>
            <a:r>
              <a:rPr lang="ko-KR" altLang="en-US"/>
              <a:t>큐브</a:t>
            </a:r>
            <a:endParaRPr lang="en-US" altLang="ko-KR"/>
          </a:p>
          <a:p>
            <a:r>
              <a:rPr lang="ko-KR" altLang="en-US"/>
              <a:t>머티리얼 </a:t>
            </a:r>
            <a:r>
              <a:rPr lang="en-US" altLang="ko-KR"/>
              <a:t>– </a:t>
            </a:r>
            <a:r>
              <a:rPr lang="ko-KR" altLang="en-US"/>
              <a:t>나무</a:t>
            </a:r>
            <a:r>
              <a:rPr lang="en-US" altLang="ko-KR"/>
              <a:t>, </a:t>
            </a:r>
            <a:r>
              <a:rPr lang="ko-KR" altLang="en-US"/>
              <a:t>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DFFA-9B87-1639-E56A-F13A7328A5F7}"/>
              </a:ext>
            </a:extLst>
          </p:cNvPr>
          <p:cNvSpPr txBox="1"/>
          <p:nvPr/>
        </p:nvSpPr>
        <p:spPr>
          <a:xfrm>
            <a:off x="4207564" y="2703443"/>
            <a:ext cx="34853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 </a:t>
            </a:r>
            <a:r>
              <a:rPr lang="ko-KR" altLang="en-US"/>
              <a:t>스테이지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중간 난이도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구리로 회로 작동 시키고</a:t>
            </a:r>
            <a:endParaRPr lang="en-US" altLang="ko-KR"/>
          </a:p>
          <a:p>
            <a:r>
              <a:rPr lang="ko-KR" altLang="en-US"/>
              <a:t>계단만들어서 올라가기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예상 </a:t>
            </a:r>
            <a:r>
              <a:rPr lang="en-US" altLang="ko-KR"/>
              <a:t>3~5</a:t>
            </a:r>
            <a:r>
              <a:rPr lang="ko-KR" altLang="en-US"/>
              <a:t>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해금되는 요소</a:t>
            </a:r>
            <a:endParaRPr lang="en-US" altLang="ko-KR"/>
          </a:p>
          <a:p>
            <a:r>
              <a:rPr lang="ko-KR" altLang="en-US"/>
              <a:t>형태 </a:t>
            </a:r>
            <a:r>
              <a:rPr lang="en-US" altLang="ko-KR"/>
              <a:t>– </a:t>
            </a:r>
            <a:r>
              <a:rPr lang="ko-KR" altLang="en-US"/>
              <a:t>계단</a:t>
            </a:r>
            <a:r>
              <a:rPr lang="en-US" altLang="ko-KR"/>
              <a:t>, </a:t>
            </a:r>
            <a:r>
              <a:rPr lang="ko-KR" altLang="en-US"/>
              <a:t>판자</a:t>
            </a:r>
            <a:endParaRPr lang="en-US" altLang="ko-KR"/>
          </a:p>
          <a:p>
            <a:r>
              <a:rPr lang="ko-KR" altLang="en-US"/>
              <a:t>머티리얼 </a:t>
            </a:r>
            <a:r>
              <a:rPr lang="en-US" altLang="ko-KR"/>
              <a:t>- </a:t>
            </a:r>
            <a:r>
              <a:rPr lang="ko-KR" altLang="en-US"/>
              <a:t>구리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623CF-2A4F-D498-B829-08F8AC148792}"/>
              </a:ext>
            </a:extLst>
          </p:cNvPr>
          <p:cNvSpPr txBox="1"/>
          <p:nvPr/>
        </p:nvSpPr>
        <p:spPr>
          <a:xfrm>
            <a:off x="8292549" y="2703443"/>
            <a:ext cx="36609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 </a:t>
            </a:r>
            <a:r>
              <a:rPr lang="ko-KR" altLang="en-US"/>
              <a:t>스테이지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어려움 난이도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탄성을 이용한 점프맵과</a:t>
            </a:r>
            <a:endParaRPr lang="en-US" altLang="ko-KR"/>
          </a:p>
          <a:p>
            <a:r>
              <a:rPr lang="ko-KR" altLang="en-US"/>
              <a:t>볼링으로</a:t>
            </a:r>
            <a:r>
              <a:rPr lang="en-US" altLang="ko-KR"/>
              <a:t> </a:t>
            </a:r>
            <a:r>
              <a:rPr lang="ko-KR" altLang="en-US"/>
              <a:t>회로 작동시키기</a:t>
            </a:r>
            <a:endParaRPr lang="en-US" altLang="ko-KR"/>
          </a:p>
          <a:p>
            <a:r>
              <a:rPr lang="en-US" altLang="ko-KR"/>
              <a:t>+ </a:t>
            </a:r>
            <a:r>
              <a:rPr lang="ko-KR" altLang="en-US"/>
              <a:t>자석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3 ~ 7 </a:t>
            </a:r>
            <a:r>
              <a:rPr lang="ko-KR" altLang="en-US"/>
              <a:t>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해금되는 요소</a:t>
            </a:r>
            <a:endParaRPr lang="en-US" altLang="ko-KR"/>
          </a:p>
          <a:p>
            <a:r>
              <a:rPr lang="ko-KR" altLang="en-US"/>
              <a:t>형태 </a:t>
            </a:r>
            <a:r>
              <a:rPr lang="en-US" altLang="ko-KR"/>
              <a:t>– </a:t>
            </a:r>
            <a:r>
              <a:rPr lang="ko-KR" altLang="en-US"/>
              <a:t>구체</a:t>
            </a:r>
            <a:endParaRPr lang="en-US" altLang="ko-KR"/>
          </a:p>
          <a:p>
            <a:r>
              <a:rPr lang="ko-KR" altLang="en-US"/>
              <a:t>머티리얼 </a:t>
            </a:r>
            <a:r>
              <a:rPr lang="en-US" altLang="ko-KR"/>
              <a:t>– </a:t>
            </a:r>
            <a:r>
              <a:rPr lang="ko-KR" altLang="en-US"/>
              <a:t>고무</a:t>
            </a:r>
            <a:r>
              <a:rPr lang="en-US" altLang="ko-KR"/>
              <a:t>, </a:t>
            </a:r>
            <a:r>
              <a:rPr lang="ko-KR" altLang="en-US"/>
              <a:t>자석</a:t>
            </a:r>
          </a:p>
        </p:txBody>
      </p:sp>
    </p:spTree>
    <p:extLst>
      <p:ext uri="{BB962C8B-B14F-4D97-AF65-F5344CB8AC3E}">
        <p14:creationId xmlns:p14="http://schemas.microsoft.com/office/powerpoint/2010/main" val="320127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9787-4D60-25BB-8EAE-749EC47CC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DCD58-1D0A-99F4-066C-8A059778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202AE-0B79-4470-7761-E7547B275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형태 및 머티리얼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678AA-55BF-A6D1-6327-1B6EFE954038}"/>
              </a:ext>
            </a:extLst>
          </p:cNvPr>
          <p:cNvSpPr txBox="1"/>
          <p:nvPr/>
        </p:nvSpPr>
        <p:spPr>
          <a:xfrm>
            <a:off x="695737" y="2703443"/>
            <a:ext cx="4512367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형태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큐브 </a:t>
            </a:r>
            <a:r>
              <a:rPr lang="en-US" altLang="ko-KR"/>
              <a:t>– 0.5m x 0.5m x 0.5m </a:t>
            </a:r>
            <a:r>
              <a:rPr lang="ko-KR" altLang="en-US"/>
              <a:t>직육면체</a:t>
            </a: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/>
              <a:t>계단 </a:t>
            </a:r>
            <a:r>
              <a:rPr lang="en-US" altLang="ko-KR"/>
              <a:t>– 1m x 1m x 1m </a:t>
            </a:r>
            <a:r>
              <a:rPr lang="ko-KR" altLang="en-US"/>
              <a:t>계단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판자 </a:t>
            </a:r>
            <a:r>
              <a:rPr lang="en-US" altLang="ko-KR"/>
              <a:t>– 0.5m x 0.5m x 0.1m </a:t>
            </a:r>
            <a:r>
              <a:rPr lang="ko-KR" altLang="en-US"/>
              <a:t>직사각형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구체 </a:t>
            </a:r>
            <a:r>
              <a:rPr lang="en-US" altLang="ko-KR"/>
              <a:t>– 0.25m x 0.25m x 0.25m </a:t>
            </a:r>
            <a:r>
              <a:rPr lang="ko-KR" altLang="en-US"/>
              <a:t>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F1872-5F6D-E733-C3CD-8543AE64D479}"/>
              </a:ext>
            </a:extLst>
          </p:cNvPr>
          <p:cNvSpPr txBox="1"/>
          <p:nvPr/>
        </p:nvSpPr>
        <p:spPr>
          <a:xfrm>
            <a:off x="6983898" y="2703443"/>
            <a:ext cx="348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머리티얼 </a:t>
            </a:r>
            <a:r>
              <a:rPr lang="en-US" altLang="ko-KR"/>
              <a:t>– </a:t>
            </a:r>
            <a:r>
              <a:rPr lang="ko-KR" altLang="en-US"/>
              <a:t>특징</a:t>
            </a:r>
            <a:endParaRPr lang="en-US" altLang="ko-KR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C3D61F-7C24-BFEA-F198-A0B31B389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503188"/>
              </p:ext>
            </p:extLst>
          </p:nvPr>
        </p:nvGraphicFramePr>
        <p:xfrm>
          <a:off x="5269951" y="3258165"/>
          <a:ext cx="6913215" cy="3423036"/>
        </p:xfrm>
        <a:graphic>
          <a:graphicData uri="http://schemas.openxmlformats.org/drawingml/2006/table">
            <a:tbl>
              <a:tblPr/>
              <a:tblGrid>
                <a:gridCol w="1382643">
                  <a:extLst>
                    <a:ext uri="{9D8B030D-6E8A-4147-A177-3AD203B41FA5}">
                      <a16:colId xmlns:a16="http://schemas.microsoft.com/office/drawing/2014/main" val="395033495"/>
                    </a:ext>
                  </a:extLst>
                </a:gridCol>
                <a:gridCol w="1382643">
                  <a:extLst>
                    <a:ext uri="{9D8B030D-6E8A-4147-A177-3AD203B41FA5}">
                      <a16:colId xmlns:a16="http://schemas.microsoft.com/office/drawing/2014/main" val="2204866636"/>
                    </a:ext>
                  </a:extLst>
                </a:gridCol>
                <a:gridCol w="1382643">
                  <a:extLst>
                    <a:ext uri="{9D8B030D-6E8A-4147-A177-3AD203B41FA5}">
                      <a16:colId xmlns:a16="http://schemas.microsoft.com/office/drawing/2014/main" val="1241314158"/>
                    </a:ext>
                  </a:extLst>
                </a:gridCol>
                <a:gridCol w="1382643">
                  <a:extLst>
                    <a:ext uri="{9D8B030D-6E8A-4147-A177-3AD203B41FA5}">
                      <a16:colId xmlns:a16="http://schemas.microsoft.com/office/drawing/2014/main" val="1435688907"/>
                    </a:ext>
                  </a:extLst>
                </a:gridCol>
                <a:gridCol w="1382643">
                  <a:extLst>
                    <a:ext uri="{9D8B030D-6E8A-4147-A177-3AD203B41FA5}">
                      <a16:colId xmlns:a16="http://schemas.microsoft.com/office/drawing/2014/main" val="4050670150"/>
                    </a:ext>
                  </a:extLst>
                </a:gridCol>
              </a:tblGrid>
              <a:tr h="59609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Name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부피별 질량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마찰력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전기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자성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938179"/>
                  </a:ext>
                </a:extLst>
              </a:tr>
              <a:tr h="59609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Wood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무거움</a:t>
                      </a:r>
                      <a:endParaRPr lang="en-US" altLang="ko-KR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없음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X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425332"/>
                  </a:ext>
                </a:extLst>
              </a:tr>
              <a:tr h="61021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Iron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무거움</a:t>
                      </a:r>
                      <a:endParaRPr lang="en-US" altLang="ko-KR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없음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끌림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328788"/>
                  </a:ext>
                </a:extLst>
              </a:tr>
              <a:tr h="42844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Copper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무거움</a:t>
                      </a:r>
                      <a:endParaRPr lang="en-US" altLang="ko-KR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조금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X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338701"/>
                  </a:ext>
                </a:extLst>
              </a:tr>
              <a:tr h="59609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Rubber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</a:t>
                      </a:r>
                      <a:endParaRPr lang="en-US" altLang="ko-KR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없음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X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515582"/>
                  </a:ext>
                </a:extLst>
              </a:tr>
              <a:tr h="59609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Magnet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무거움</a:t>
                      </a:r>
                      <a:endParaRPr lang="en-US" altLang="ko-KR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조금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자성</a:t>
                      </a:r>
                      <a:r>
                        <a:rPr lang="en-US" altLang="ko-KR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반발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57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89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CA5E-ABE9-2201-31A9-763517594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녹음 2025-11-26 193204">
            <a:hlinkClick r:id="" action="ppaction://media"/>
            <a:extLst>
              <a:ext uri="{FF2B5EF4-FFF2-40B4-BE49-F238E27FC236}">
                <a16:creationId xmlns:a16="http://schemas.microsoft.com/office/drawing/2014/main" id="{63469B49-24C2-4725-D81E-CC4EFB455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17623"/>
            <a:ext cx="8637104" cy="484037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7F97DB0-FCDE-76E4-51E9-B302E597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온도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C8BD2-4201-0055-AF53-D0F0662997E4}"/>
              </a:ext>
            </a:extLst>
          </p:cNvPr>
          <p:cNvSpPr txBox="1"/>
          <p:nvPr/>
        </p:nvSpPr>
        <p:spPr>
          <a:xfrm>
            <a:off x="8637104" y="2017623"/>
            <a:ext cx="4512367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빨강 </a:t>
            </a:r>
            <a:r>
              <a:rPr lang="en-US" altLang="ko-KR"/>
              <a:t>– </a:t>
            </a:r>
            <a:r>
              <a:rPr lang="ko-KR" altLang="en-US"/>
              <a:t>발열체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파랑 </a:t>
            </a:r>
            <a:r>
              <a:rPr lang="en-US" altLang="ko-KR"/>
              <a:t>– </a:t>
            </a:r>
            <a:r>
              <a:rPr lang="ko-KR" altLang="en-US"/>
              <a:t>얼음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온도가 높은 물체에 가까울 경우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얼음이 저렇게 녹음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물체마다 온도를 가지고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서로 근처에 있게 되면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열평형 상태를 하려고 함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온도가 높을수록 영향범위 증가</a:t>
            </a:r>
          </a:p>
        </p:txBody>
      </p:sp>
    </p:spTree>
    <p:extLst>
      <p:ext uri="{BB962C8B-B14F-4D97-AF65-F5344CB8AC3E}">
        <p14:creationId xmlns:p14="http://schemas.microsoft.com/office/powerpoint/2010/main" val="75464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B777C-9883-2E87-6FE5-10ADCA031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음 2025-11-26 193810">
            <a:hlinkClick r:id="" action="ppaction://media"/>
            <a:extLst>
              <a:ext uri="{FF2B5EF4-FFF2-40B4-BE49-F238E27FC236}">
                <a16:creationId xmlns:a16="http://schemas.microsoft.com/office/drawing/2014/main" id="{4F5EE107-AB20-E6C0-BCC1-21E90511E6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99628"/>
            <a:ext cx="8637104" cy="485837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503F4BB-FAAC-AE0F-99D3-48DCED943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자석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3762BB-DA37-E4D4-5F69-FFBCAF255C6D}"/>
              </a:ext>
            </a:extLst>
          </p:cNvPr>
          <p:cNvSpPr txBox="1"/>
          <p:nvPr/>
        </p:nvSpPr>
        <p:spPr>
          <a:xfrm>
            <a:off x="8637104" y="2017623"/>
            <a:ext cx="4512367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빨파 </a:t>
            </a:r>
            <a:r>
              <a:rPr lang="en-US" altLang="ko-KR"/>
              <a:t>– </a:t>
            </a:r>
            <a:r>
              <a:rPr lang="ko-KR" altLang="en-US"/>
              <a:t>자석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회색 </a:t>
            </a:r>
            <a:r>
              <a:rPr lang="en-US" altLang="ko-KR"/>
              <a:t>– </a:t>
            </a:r>
            <a:r>
              <a:rPr lang="ko-KR" altLang="en-US"/>
              <a:t>금속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자성이 있는 온도일 때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자석은 물체를 끌거나 밀 수 있다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금속은 밀리거나 끌릴 수 있다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933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37BC2-2309-3793-A735-10DCDBAF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음 2025-11-26 194254">
            <a:hlinkClick r:id="" action="ppaction://media"/>
            <a:extLst>
              <a:ext uri="{FF2B5EF4-FFF2-40B4-BE49-F238E27FC236}">
                <a16:creationId xmlns:a16="http://schemas.microsoft.com/office/drawing/2014/main" id="{86DBB71E-B090-310C-2BD1-F5886792D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99629"/>
            <a:ext cx="8637104" cy="485837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9E5082C-260C-7745-381D-4888BCDE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전기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8401E-9C22-0B54-B50C-917F282FF172}"/>
              </a:ext>
            </a:extLst>
          </p:cNvPr>
          <p:cNvSpPr txBox="1"/>
          <p:nvPr/>
        </p:nvSpPr>
        <p:spPr>
          <a:xfrm>
            <a:off x="8637104" y="2017623"/>
            <a:ext cx="4512367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흰색 긴 거 </a:t>
            </a:r>
            <a:r>
              <a:rPr lang="en-US" altLang="ko-KR"/>
              <a:t>– </a:t>
            </a:r>
            <a:r>
              <a:rPr lang="ko-KR" altLang="en-US"/>
              <a:t>전선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큐브 </a:t>
            </a:r>
            <a:r>
              <a:rPr lang="en-US" altLang="ko-KR"/>
              <a:t>– </a:t>
            </a:r>
            <a:r>
              <a:rPr lang="ko-KR" altLang="en-US"/>
              <a:t>전류가 통하는 금속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평면 </a:t>
            </a:r>
            <a:r>
              <a:rPr lang="en-US" altLang="ko-KR"/>
              <a:t>– </a:t>
            </a:r>
            <a:r>
              <a:rPr lang="ko-KR" altLang="en-US"/>
              <a:t>문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전선 사이에 큐브가 놓일 경우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전류가 통해 문 같은 전기가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필요한 것들이 작동한다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662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4F1FB-2681-4704-27EA-274DF775B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03078C6-6B4C-31A9-73E9-4BE0BD45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온도 자석 전기 간 상호작용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285CA-EC86-CC40-533C-D9A1918C4B0C}"/>
              </a:ext>
            </a:extLst>
          </p:cNvPr>
          <p:cNvSpPr txBox="1"/>
          <p:nvPr/>
        </p:nvSpPr>
        <p:spPr>
          <a:xfrm>
            <a:off x="477078" y="1699571"/>
            <a:ext cx="10416209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온도 </a:t>
            </a:r>
            <a:r>
              <a:rPr lang="en-US" altLang="ko-KR"/>
              <a:t>–&gt; </a:t>
            </a:r>
            <a:r>
              <a:rPr lang="ko-KR" altLang="en-US"/>
              <a:t>전기</a:t>
            </a:r>
            <a:r>
              <a:rPr lang="en-US" altLang="ko-KR"/>
              <a:t> : </a:t>
            </a:r>
            <a:r>
              <a:rPr lang="ko-KR" altLang="en-US"/>
              <a:t>온도가 높을 수록 저항이 강해진다</a:t>
            </a:r>
            <a:r>
              <a:rPr lang="en-US" altLang="ko-KR"/>
              <a:t>(</a:t>
            </a:r>
            <a:r>
              <a:rPr lang="ko-KR" altLang="en-US"/>
              <a:t>전기가 안통한다</a:t>
            </a:r>
            <a:r>
              <a:rPr lang="en-US" altLang="ko-KR"/>
              <a:t>), </a:t>
            </a:r>
            <a:r>
              <a:rPr lang="ko-KR" altLang="en-US"/>
              <a:t>낮을면 저항도 약해짐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온도 </a:t>
            </a:r>
            <a:r>
              <a:rPr lang="en-US" altLang="ko-KR"/>
              <a:t>-&gt; </a:t>
            </a:r>
            <a:r>
              <a:rPr lang="ko-KR" altLang="en-US"/>
              <a:t>자석 </a:t>
            </a:r>
            <a:r>
              <a:rPr lang="en-US" altLang="ko-KR"/>
              <a:t>: </a:t>
            </a:r>
            <a:r>
              <a:rPr lang="ko-KR" altLang="en-US"/>
              <a:t>온도가 높을 경우 자석이 자성을 잃어버림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전기 </a:t>
            </a:r>
            <a:r>
              <a:rPr lang="en-US" altLang="ko-KR"/>
              <a:t>–&gt; </a:t>
            </a:r>
            <a:r>
              <a:rPr lang="ko-KR" altLang="en-US"/>
              <a:t>자석 </a:t>
            </a:r>
            <a:r>
              <a:rPr lang="en-US" altLang="ko-KR"/>
              <a:t>: </a:t>
            </a:r>
            <a:r>
              <a:rPr lang="ko-KR" altLang="en-US"/>
              <a:t>금속의 경우 전류가 흐를 때 자성이 생김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전기 </a:t>
            </a:r>
            <a:r>
              <a:rPr lang="en-US" altLang="ko-KR"/>
              <a:t>-&gt; </a:t>
            </a:r>
            <a:r>
              <a:rPr lang="ko-KR" altLang="en-US"/>
              <a:t>온도 </a:t>
            </a:r>
            <a:r>
              <a:rPr lang="en-US" altLang="ko-KR"/>
              <a:t>: </a:t>
            </a:r>
            <a:r>
              <a:rPr lang="ko-KR" altLang="en-US"/>
              <a:t>전기에너지 </a:t>
            </a:r>
            <a:r>
              <a:rPr lang="en-US" altLang="ko-KR"/>
              <a:t>-&gt; </a:t>
            </a:r>
            <a:r>
              <a:rPr lang="ko-KR" altLang="en-US"/>
              <a:t>열 에너지 변환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자석</a:t>
            </a:r>
            <a:r>
              <a:rPr lang="en-US" altLang="ko-KR"/>
              <a:t> –&gt; </a:t>
            </a:r>
            <a:r>
              <a:rPr lang="ko-KR" altLang="en-US"/>
              <a:t>온도 </a:t>
            </a:r>
            <a:r>
              <a:rPr lang="en-US" altLang="ko-KR"/>
              <a:t>: </a:t>
            </a:r>
            <a:r>
              <a:rPr lang="ko-KR" altLang="en-US"/>
              <a:t>자기장이 강할 경우 내부에 있는 금속의 온도가 증가함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자석 </a:t>
            </a:r>
            <a:r>
              <a:rPr lang="en-US" altLang="ko-KR"/>
              <a:t>-&gt; </a:t>
            </a:r>
            <a:r>
              <a:rPr lang="ko-KR" altLang="en-US"/>
              <a:t>전기 </a:t>
            </a:r>
            <a:r>
              <a:rPr lang="en-US" altLang="ko-KR"/>
              <a:t>: </a:t>
            </a:r>
            <a:r>
              <a:rPr lang="ko-KR" altLang="en-US"/>
              <a:t>코일 내부를 자석이 지나가면 전기가 생성 됨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BCE26-7BFF-6355-F8B2-84B562486CBD}"/>
              </a:ext>
            </a:extLst>
          </p:cNvPr>
          <p:cNvSpPr txBox="1"/>
          <p:nvPr/>
        </p:nvSpPr>
        <p:spPr>
          <a:xfrm>
            <a:off x="-438979" y="5512040"/>
            <a:ext cx="13069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위 상호작용들이 플레이어의 조작으로 인해</a:t>
            </a:r>
            <a:endParaRPr lang="en-US" altLang="ko-KR" sz="3200"/>
          </a:p>
          <a:p>
            <a:pPr algn="ctr"/>
            <a:r>
              <a:rPr lang="ko-KR" altLang="en-US" sz="3200"/>
              <a:t>실시간으로 변경 됨</a:t>
            </a:r>
          </a:p>
        </p:txBody>
      </p:sp>
    </p:spTree>
    <p:extLst>
      <p:ext uri="{BB962C8B-B14F-4D97-AF65-F5344CB8AC3E}">
        <p14:creationId xmlns:p14="http://schemas.microsoft.com/office/powerpoint/2010/main" val="354518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2EA2A-AA36-702E-78D8-3420E983C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D8D1CF7-4A64-713B-BFD4-6F0D0FE2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온도 자석 전기 간 상호작용 </a:t>
            </a:r>
            <a:r>
              <a:rPr lang="en-US" altLang="ko-KR"/>
              <a:t>– </a:t>
            </a:r>
            <a:r>
              <a:rPr lang="ko-KR" altLang="en-US"/>
              <a:t>퍼즐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EB8D8-02EB-4E0B-8811-EB7D6E561CDD}"/>
              </a:ext>
            </a:extLst>
          </p:cNvPr>
          <p:cNvSpPr txBox="1"/>
          <p:nvPr/>
        </p:nvSpPr>
        <p:spPr>
          <a:xfrm>
            <a:off x="477078" y="1699571"/>
            <a:ext cx="11251096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온도 </a:t>
            </a:r>
            <a:r>
              <a:rPr lang="en-US" altLang="ko-KR"/>
              <a:t>–&gt; </a:t>
            </a:r>
            <a:r>
              <a:rPr lang="ko-KR" altLang="en-US"/>
              <a:t>전기</a:t>
            </a:r>
            <a:r>
              <a:rPr lang="en-US" altLang="ko-KR"/>
              <a:t> : </a:t>
            </a:r>
            <a:r>
              <a:rPr lang="ko-KR" altLang="en-US"/>
              <a:t>온도가 높아 전류가 흐르지 못하므로 얼음을 이용하여 온도를 낮춰 전기가 통하게 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온도 </a:t>
            </a:r>
            <a:r>
              <a:rPr lang="en-US" altLang="ko-KR"/>
              <a:t>-&gt; </a:t>
            </a:r>
            <a:r>
              <a:rPr lang="ko-KR" altLang="en-US"/>
              <a:t>자석 </a:t>
            </a:r>
            <a:r>
              <a:rPr lang="en-US" altLang="ko-KR"/>
              <a:t>: </a:t>
            </a:r>
            <a:r>
              <a:rPr lang="ko-KR" altLang="en-US"/>
              <a:t>강한 자석때문에 금속 오브젝트들이 묶여있는 것을 온도를 높여서 해결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전기 </a:t>
            </a:r>
            <a:r>
              <a:rPr lang="en-US" altLang="ko-KR"/>
              <a:t>–&gt; </a:t>
            </a:r>
            <a:r>
              <a:rPr lang="ko-KR" altLang="en-US"/>
              <a:t>자석 </a:t>
            </a:r>
            <a:r>
              <a:rPr lang="en-US" altLang="ko-KR"/>
              <a:t>: </a:t>
            </a:r>
            <a:r>
              <a:rPr lang="ko-KR" altLang="en-US"/>
              <a:t>회로에 철을 둬서 일시적으로 자석으로 만듬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전기 </a:t>
            </a:r>
            <a:r>
              <a:rPr lang="en-US" altLang="ko-KR"/>
              <a:t>-&gt; </a:t>
            </a:r>
            <a:r>
              <a:rPr lang="ko-KR" altLang="en-US"/>
              <a:t>온도 </a:t>
            </a:r>
            <a:r>
              <a:rPr lang="en-US" altLang="ko-KR"/>
              <a:t>: </a:t>
            </a:r>
            <a:r>
              <a:rPr lang="ko-KR" altLang="en-US"/>
              <a:t>회로를 작동시켜서 방의 온도를 높인다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자석</a:t>
            </a:r>
            <a:r>
              <a:rPr lang="en-US" altLang="ko-KR"/>
              <a:t> –&gt; </a:t>
            </a:r>
            <a:r>
              <a:rPr lang="ko-KR" altLang="en-US"/>
              <a:t>온도 </a:t>
            </a:r>
            <a:r>
              <a:rPr lang="en-US" altLang="ko-KR"/>
              <a:t>: </a:t>
            </a:r>
            <a:r>
              <a:rPr lang="ko-KR" altLang="en-US"/>
              <a:t>얼음으로 인해 막힌 길을 코일을 이용해 금속을 뜨겁게 만들어서 해결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자석 </a:t>
            </a:r>
            <a:r>
              <a:rPr lang="en-US" altLang="ko-KR"/>
              <a:t>-&gt; </a:t>
            </a:r>
            <a:r>
              <a:rPr lang="ko-KR" altLang="en-US"/>
              <a:t>전기 </a:t>
            </a:r>
            <a:r>
              <a:rPr lang="en-US" altLang="ko-KR"/>
              <a:t>: </a:t>
            </a:r>
            <a:r>
              <a:rPr lang="ko-KR" altLang="en-US"/>
              <a:t>철을 떨어뜨려 전기를 생산해 회로를 작동시키기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9705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EBBA3-EFF5-0E4C-5B2D-9FCB2F72A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EA544-8ED8-84C8-2E90-FA30A978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134279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58CAA-99B8-5783-E2AA-12C84391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9AD2D-620A-3E5C-23AF-F6158E905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0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2D487-DC00-143D-66B4-6702393E5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F0ECA-A3B3-6939-7B0C-0B311070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12C2A-EB2A-D018-5D5A-E03CC7A11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135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실시간 오브젝트 파라미터 변경</a:t>
            </a:r>
            <a:endParaRPr lang="en-US" altLang="ko-KR"/>
          </a:p>
          <a:p>
            <a:pPr marL="0" indent="0">
              <a:buNone/>
            </a:pPr>
            <a:r>
              <a:rPr lang="ko-KR" altLang="en-US" sz="1800"/>
              <a:t>플레이어의 조작에 따라 오브젝트의 텍스처뿐만 아니라 질량</a:t>
            </a:r>
            <a:r>
              <a:rPr lang="en-US" altLang="ko-KR" sz="1800"/>
              <a:t>, </a:t>
            </a:r>
            <a:r>
              <a:rPr lang="ko-KR" altLang="en-US" sz="1800"/>
              <a:t>마찰력</a:t>
            </a:r>
            <a:r>
              <a:rPr lang="en-US" altLang="ko-KR" sz="1800"/>
              <a:t>, </a:t>
            </a:r>
            <a:r>
              <a:rPr lang="ko-KR" altLang="en-US" sz="1800"/>
              <a:t>탄성 등 파라미터의 변경을</a:t>
            </a:r>
            <a:endParaRPr lang="en-US" altLang="ko-KR" sz="1800"/>
          </a:p>
          <a:p>
            <a:pPr marL="0" indent="0">
              <a:buNone/>
            </a:pPr>
            <a:r>
              <a:rPr lang="ko-KR" altLang="en-US" sz="1800"/>
              <a:t>하드코딩이 아닌 데이터 테이블을 만들어 효율적인 관리 및 오브젝트의 자유로운 변환 가능성 추구</a:t>
            </a:r>
            <a:endParaRPr lang="en-US" altLang="ko-KR" sz="180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다양한 물리 시뮬레이션</a:t>
            </a:r>
            <a:r>
              <a:rPr lang="en-US" altLang="ko-KR"/>
              <a:t>(</a:t>
            </a:r>
            <a:r>
              <a:rPr lang="ko-KR" altLang="en-US"/>
              <a:t>온도</a:t>
            </a:r>
            <a:r>
              <a:rPr lang="en-US" altLang="ko-KR"/>
              <a:t>+</a:t>
            </a:r>
            <a:r>
              <a:rPr lang="ko-KR" altLang="en-US"/>
              <a:t>자기장</a:t>
            </a:r>
            <a:r>
              <a:rPr lang="en-US" altLang="ko-KR"/>
              <a:t>+</a:t>
            </a:r>
            <a:r>
              <a:rPr lang="ko-KR" altLang="en-US"/>
              <a:t>전류</a:t>
            </a:r>
            <a:r>
              <a:rPr lang="en-US" altLang="ko-KR"/>
              <a:t>)</a:t>
            </a:r>
            <a:endParaRPr lang="ko-KR" altLang="en-US"/>
          </a:p>
          <a:p>
            <a:pPr marL="0" indent="0">
              <a:buNone/>
            </a:pPr>
            <a:r>
              <a:rPr lang="ko-KR" altLang="en-US" sz="1800"/>
              <a:t>자기장 같은 실제 물리적인 현상들과 관련된 플러그인들은 데이터가 고정된 오브젝트</a:t>
            </a:r>
            <a:r>
              <a:rPr lang="en-US" altLang="ko-KR" sz="1800"/>
              <a:t>(</a:t>
            </a:r>
            <a:r>
              <a:rPr lang="ko-KR" altLang="en-US" sz="1800"/>
              <a:t>철은 철</a:t>
            </a:r>
            <a:r>
              <a:rPr lang="en-US" altLang="ko-KR" sz="1800"/>
              <a:t>, </a:t>
            </a:r>
            <a:r>
              <a:rPr lang="ko-KR" altLang="en-US" sz="1800"/>
              <a:t>자석은 자석</a:t>
            </a:r>
            <a:r>
              <a:rPr lang="en-US" altLang="ko-KR" sz="1800"/>
              <a:t>)</a:t>
            </a:r>
            <a:r>
              <a:rPr lang="ko-KR" altLang="en-US" sz="1800"/>
              <a:t>로 가정하고 개발되어있지만</a:t>
            </a:r>
            <a:r>
              <a:rPr lang="en-US" altLang="ko-KR" sz="1800"/>
              <a:t>, </a:t>
            </a:r>
            <a:r>
              <a:rPr lang="ko-KR" altLang="en-US" sz="1800"/>
              <a:t>우리가 만들 게임에는 주체와 객체가 언제든 바뀌므로 이 부분에서 문제가 발생함</a:t>
            </a:r>
            <a:r>
              <a:rPr lang="en-US" altLang="ko-KR" sz="1800"/>
              <a:t>. </a:t>
            </a:r>
            <a:r>
              <a:rPr lang="ko-KR" altLang="en-US" sz="1800"/>
              <a:t>또한 위 세가지가 서로 영향을 주는 현실적인 플러그인은 없음</a:t>
            </a:r>
          </a:p>
        </p:txBody>
      </p:sp>
    </p:spTree>
    <p:extLst>
      <p:ext uri="{BB962C8B-B14F-4D97-AF65-F5344CB8AC3E}">
        <p14:creationId xmlns:p14="http://schemas.microsoft.com/office/powerpoint/2010/main" val="91603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E181-DD35-D915-A273-1A9EBEAE6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B663B-7B6C-BFD3-5678-543D17CA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팀원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C3116-DEA9-627C-598C-B87AC7456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송형규 </a:t>
            </a:r>
            <a:r>
              <a:rPr lang="en-US" altLang="ko-KR"/>
              <a:t>–</a:t>
            </a:r>
            <a:r>
              <a:rPr lang="ko-KR" altLang="en-US"/>
              <a:t> 기획 및 모델링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신성재 </a:t>
            </a:r>
            <a:r>
              <a:rPr lang="en-US" altLang="ko-KR"/>
              <a:t>- </a:t>
            </a:r>
            <a:r>
              <a:rPr lang="ko-KR" altLang="en-US"/>
              <a:t>클라이언트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800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EE5DA-729A-F150-D6D7-99D6C2F0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187B1-68E5-2191-F863-21A89173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A8EF7-143B-6033-EBE6-72FAE0CCB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물질 변환기를 이용하여 오브젝트를 상황에 맞는 머티리얼로 바꾸며 퍼즐을 풀어나가는 게임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82F85D-22DA-D489-0292-EE999B134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211604"/>
              </p:ext>
            </p:extLst>
          </p:nvPr>
        </p:nvGraphicFramePr>
        <p:xfrm>
          <a:off x="2032000" y="3592074"/>
          <a:ext cx="8128000" cy="1914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530">
                  <a:extLst>
                    <a:ext uri="{9D8B030D-6E8A-4147-A177-3AD203B41FA5}">
                      <a16:colId xmlns:a16="http://schemas.microsoft.com/office/drawing/2014/main" val="741444588"/>
                    </a:ext>
                  </a:extLst>
                </a:gridCol>
                <a:gridCol w="6164470">
                  <a:extLst>
                    <a:ext uri="{9D8B030D-6E8A-4147-A177-3AD203B41FA5}">
                      <a16:colId xmlns:a16="http://schemas.microsoft.com/office/drawing/2014/main" val="2308257290"/>
                    </a:ext>
                  </a:extLst>
                </a:gridCol>
              </a:tblGrid>
              <a:tr h="478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게임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프로젝트 오푸스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469"/>
                  </a:ext>
                </a:extLst>
              </a:tr>
              <a:tr h="478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 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028450"/>
                  </a:ext>
                </a:extLst>
              </a:tr>
              <a:tr h="478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예상 플레이 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7 ~ 20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407334"/>
                  </a:ext>
                </a:extLst>
              </a:tr>
              <a:tr h="478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인칭</a:t>
                      </a:r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싱글플레이</a:t>
                      </a:r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, 3D, 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퍼즐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66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37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8ADD-9C2E-04DA-9C3E-7766D29E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791CB-EA3C-8DBE-CED6-382A59C8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B768E-0ACE-05BD-4EB5-644FC85FC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현대보다 조금 먼 시대에 현자의 돌을 만들게 되어 이에 대하여 실험하는 스토리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018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C696-AC96-B674-C64E-C90A7510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8B7E1-0E75-323D-2770-2618A39A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조작법</a:t>
            </a:r>
            <a:r>
              <a:rPr lang="en-US" altLang="ko-KR"/>
              <a:t>(</a:t>
            </a:r>
            <a:r>
              <a:rPr lang="ko-KR" altLang="en-US"/>
              <a:t>안바꿈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내용 개체 틀 4" descr="키보드, 사무 장비, 입력 장치, 컴퓨터 키보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E9E1DF-832C-81FA-4C22-9700555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4" y="2580418"/>
            <a:ext cx="8021546" cy="2406463"/>
          </a:xfrm>
        </p:spPr>
      </p:pic>
      <p:pic>
        <p:nvPicPr>
          <p:cNvPr id="7" name="그림 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B044A9-B00C-9D18-034F-F30EA1712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2" y="2156791"/>
            <a:ext cx="3253718" cy="3253718"/>
          </a:xfrm>
          <a:prstGeom prst="rect">
            <a:avLst/>
          </a:prstGeom>
        </p:spPr>
      </p:pic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36B49580-AAB6-140B-AB6C-073B52F8CC75}"/>
              </a:ext>
            </a:extLst>
          </p:cNvPr>
          <p:cNvSpPr/>
          <p:nvPr/>
        </p:nvSpPr>
        <p:spPr>
          <a:xfrm>
            <a:off x="1500809" y="3518452"/>
            <a:ext cx="357808" cy="347870"/>
          </a:xfrm>
          <a:prstGeom prst="flowChartProcess">
            <a:avLst/>
          </a:prstGeom>
          <a:solidFill>
            <a:srgbClr val="00B0F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D9CFA6C8-1F97-711C-C0D0-5E0805147955}"/>
              </a:ext>
            </a:extLst>
          </p:cNvPr>
          <p:cNvSpPr/>
          <p:nvPr/>
        </p:nvSpPr>
        <p:spPr>
          <a:xfrm>
            <a:off x="1237756" y="3866322"/>
            <a:ext cx="1048244" cy="347870"/>
          </a:xfrm>
          <a:prstGeom prst="flowChartProcess">
            <a:avLst/>
          </a:prstGeom>
          <a:solidFill>
            <a:srgbClr val="00B0F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3D4C38DE-65A1-7B4A-E89E-88E5FF61AF7F}"/>
              </a:ext>
            </a:extLst>
          </p:cNvPr>
          <p:cNvSpPr/>
          <p:nvPr/>
        </p:nvSpPr>
        <p:spPr>
          <a:xfrm>
            <a:off x="1143001" y="3518452"/>
            <a:ext cx="357808" cy="347870"/>
          </a:xfrm>
          <a:prstGeom prst="flowChartProcess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517FE0DB-42F0-520F-CF4A-393BA7E2A878}"/>
              </a:ext>
            </a:extLst>
          </p:cNvPr>
          <p:cNvSpPr/>
          <p:nvPr/>
        </p:nvSpPr>
        <p:spPr>
          <a:xfrm>
            <a:off x="1863587" y="3518452"/>
            <a:ext cx="357808" cy="347870"/>
          </a:xfrm>
          <a:prstGeom prst="flowChartProcess">
            <a:avLst/>
          </a:prstGeom>
          <a:solidFill>
            <a:srgbClr val="92D05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41EB65AE-ECF0-A955-8F86-1725BD45847B}"/>
              </a:ext>
            </a:extLst>
          </p:cNvPr>
          <p:cNvSpPr/>
          <p:nvPr/>
        </p:nvSpPr>
        <p:spPr>
          <a:xfrm>
            <a:off x="2216425" y="3518452"/>
            <a:ext cx="357808" cy="347870"/>
          </a:xfrm>
          <a:prstGeom prst="flowChartProcess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992A9F8E-A9C1-855A-D90D-8FDDFD3C9104}"/>
              </a:ext>
            </a:extLst>
          </p:cNvPr>
          <p:cNvSpPr/>
          <p:nvPr/>
        </p:nvSpPr>
        <p:spPr>
          <a:xfrm>
            <a:off x="2300906" y="3866322"/>
            <a:ext cx="357808" cy="347870"/>
          </a:xfrm>
          <a:prstGeom prst="flowChartProcess">
            <a:avLst/>
          </a:prstGeom>
          <a:solidFill>
            <a:srgbClr val="7030A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5FCD91E0-B286-4A4F-D005-600F0FA28B9A}"/>
              </a:ext>
            </a:extLst>
          </p:cNvPr>
          <p:cNvSpPr/>
          <p:nvPr/>
        </p:nvSpPr>
        <p:spPr>
          <a:xfrm>
            <a:off x="9372601" y="2004318"/>
            <a:ext cx="864704" cy="1598617"/>
          </a:xfrm>
          <a:prstGeom prst="flowChartProcess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E7C9A-98E5-F26A-E688-F1BAEE0670BC}"/>
              </a:ext>
            </a:extLst>
          </p:cNvPr>
          <p:cNvSpPr txBox="1"/>
          <p:nvPr/>
        </p:nvSpPr>
        <p:spPr>
          <a:xfrm>
            <a:off x="7225748" y="960603"/>
            <a:ext cx="21468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에테르 발사</a:t>
            </a:r>
            <a:endParaRPr lang="en-US" altLang="ko-KR"/>
          </a:p>
          <a:p>
            <a:r>
              <a:rPr lang="en-US" altLang="ko-KR"/>
              <a:t>/ </a:t>
            </a:r>
            <a:r>
              <a:rPr lang="ko-KR" altLang="en-US"/>
              <a:t>머티리얼 건 발사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8F420C4-4067-73B8-A7D0-C1A0B6D0413A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rot="16200000" flipH="1">
            <a:off x="8853372" y="1052737"/>
            <a:ext cx="397384" cy="15057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3E4DBC-AA0F-B78A-0500-4964C1770156}"/>
              </a:ext>
            </a:extLst>
          </p:cNvPr>
          <p:cNvSpPr txBox="1"/>
          <p:nvPr/>
        </p:nvSpPr>
        <p:spPr>
          <a:xfrm>
            <a:off x="9691480" y="968084"/>
            <a:ext cx="18784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에테르 흡수</a:t>
            </a:r>
            <a:endParaRPr lang="en-US" altLang="ko-KR"/>
          </a:p>
          <a:p>
            <a:r>
              <a:rPr lang="en-US" altLang="ko-KR"/>
              <a:t>/ </a:t>
            </a:r>
            <a:r>
              <a:rPr lang="ko-KR" altLang="en-US"/>
              <a:t>없음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D168751-12A9-6683-BF69-C5D9F65CBE65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0644970" y="1600172"/>
            <a:ext cx="389903" cy="41838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1F9BF626-84A0-C6D0-5C6F-930732AA0248}"/>
              </a:ext>
            </a:extLst>
          </p:cNvPr>
          <p:cNvSpPr/>
          <p:nvPr/>
        </p:nvSpPr>
        <p:spPr>
          <a:xfrm>
            <a:off x="10566951" y="2004318"/>
            <a:ext cx="964327" cy="1598617"/>
          </a:xfrm>
          <a:prstGeom prst="flowChartProcess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E0307-437A-AFBA-5DC0-DCD1A14A5EE6}"/>
              </a:ext>
            </a:extLst>
          </p:cNvPr>
          <p:cNvSpPr txBox="1"/>
          <p:nvPr/>
        </p:nvSpPr>
        <p:spPr>
          <a:xfrm>
            <a:off x="337929" y="6123543"/>
            <a:ext cx="16858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플레이어 이동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11A1340-F340-AA61-5847-BE751B8CC9E9}"/>
              </a:ext>
            </a:extLst>
          </p:cNvPr>
          <p:cNvCxnSpPr>
            <a:cxnSpLocks/>
            <a:stCxn id="36" idx="0"/>
            <a:endCxn id="9" idx="2"/>
          </p:cNvCxnSpPr>
          <p:nvPr/>
        </p:nvCxnSpPr>
        <p:spPr>
          <a:xfrm rot="5400000" flipH="1" flipV="1">
            <a:off x="516689" y="4878355"/>
            <a:ext cx="1909351" cy="5810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6783D7D-088B-7730-7774-496F51F00595}"/>
              </a:ext>
            </a:extLst>
          </p:cNvPr>
          <p:cNvSpPr txBox="1"/>
          <p:nvPr/>
        </p:nvSpPr>
        <p:spPr>
          <a:xfrm>
            <a:off x="2549053" y="5555583"/>
            <a:ext cx="11681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상호작용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42B13B5-55A5-80B2-1974-2C36E8269B6F}"/>
              </a:ext>
            </a:extLst>
          </p:cNvPr>
          <p:cNvCxnSpPr>
            <a:cxnSpLocks/>
            <a:stCxn id="43" idx="0"/>
            <a:endCxn id="21" idx="2"/>
          </p:cNvCxnSpPr>
          <p:nvPr/>
        </p:nvCxnSpPr>
        <p:spPr>
          <a:xfrm rot="16200000" flipV="1">
            <a:off x="2135782" y="4558221"/>
            <a:ext cx="1341391" cy="6533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2361E0D-3B1F-DB9E-DF6B-A53DEEF11A96}"/>
              </a:ext>
            </a:extLst>
          </p:cNvPr>
          <p:cNvSpPr txBox="1"/>
          <p:nvPr/>
        </p:nvSpPr>
        <p:spPr>
          <a:xfrm>
            <a:off x="4764488" y="2004317"/>
            <a:ext cx="18784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청사진 설치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FB3C172-29C1-2F29-FA68-6861687E4017}"/>
              </a:ext>
            </a:extLst>
          </p:cNvPr>
          <p:cNvCxnSpPr>
            <a:cxnSpLocks/>
            <a:stCxn id="46" idx="2"/>
            <a:endCxn id="18" idx="0"/>
          </p:cNvCxnSpPr>
          <p:nvPr/>
        </p:nvCxnSpPr>
        <p:spPr>
          <a:xfrm rot="5400000">
            <a:off x="3477132" y="1291847"/>
            <a:ext cx="1144803" cy="3308407"/>
          </a:xfrm>
          <a:prstGeom prst="bentConnector3">
            <a:avLst>
              <a:gd name="adj1" fmla="val 664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690265D-3659-62DA-3B3A-D3B4EB8A23B9}"/>
              </a:ext>
            </a:extLst>
          </p:cNvPr>
          <p:cNvSpPr txBox="1"/>
          <p:nvPr/>
        </p:nvSpPr>
        <p:spPr>
          <a:xfrm>
            <a:off x="2680464" y="1805626"/>
            <a:ext cx="18784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도형 변경</a:t>
            </a:r>
            <a:endParaRPr lang="en-US" altLang="ko-KR"/>
          </a:p>
          <a:p>
            <a:r>
              <a:rPr lang="en-US" altLang="ko-KR"/>
              <a:t>/ </a:t>
            </a:r>
            <a:r>
              <a:rPr lang="ko-KR" altLang="en-US"/>
              <a:t>머리티얼 변경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5F24766-DA4A-1961-D199-E8A71C15AD55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 rot="5400000">
            <a:off x="2297855" y="2196594"/>
            <a:ext cx="1066495" cy="157722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E83E42D-B2FB-1124-9E85-AC854E8C1877}"/>
              </a:ext>
            </a:extLst>
          </p:cNvPr>
          <p:cNvSpPr txBox="1"/>
          <p:nvPr/>
        </p:nvSpPr>
        <p:spPr>
          <a:xfrm>
            <a:off x="145276" y="1835270"/>
            <a:ext cx="18784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도구 변경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2628EAC-00E4-FFA2-DE93-B0C666C92749}"/>
              </a:ext>
            </a:extLst>
          </p:cNvPr>
          <p:cNvCxnSpPr>
            <a:cxnSpLocks/>
            <a:stCxn id="58" idx="2"/>
            <a:endCxn id="12" idx="0"/>
          </p:cNvCxnSpPr>
          <p:nvPr/>
        </p:nvCxnSpPr>
        <p:spPr>
          <a:xfrm rot="16200000" flipH="1">
            <a:off x="546289" y="2742836"/>
            <a:ext cx="1313850" cy="2373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96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28B3-EA5A-106E-0F91-BEA85535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0E135-5EC2-19E6-7398-389D7AD6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5A7C6-B2DF-C966-BD0D-7B67CDB8A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591" y="1181098"/>
            <a:ext cx="7825409" cy="4351338"/>
          </a:xfrm>
        </p:spPr>
        <p:txBody>
          <a:bodyPr/>
          <a:lstStyle/>
          <a:p>
            <a:r>
              <a:rPr lang="ko-KR" altLang="en-US"/>
              <a:t>캐릭터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물질 변환기를 들고 다니며 이를 통해 마테리얼 변환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캐릭터 디자인은 좌측의 이미지 같은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우주복 느낌</a:t>
            </a:r>
          </a:p>
        </p:txBody>
      </p:sp>
      <p:pic>
        <p:nvPicPr>
          <p:cNvPr id="8" name="그림 7" descr="신발류, 벽, 만화 영화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BE3753-940A-C516-9C2F-9FF2901E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8" y="4468196"/>
            <a:ext cx="4015409" cy="2128481"/>
          </a:xfrm>
          <a:prstGeom prst="rect">
            <a:avLst/>
          </a:prstGeom>
        </p:spPr>
      </p:pic>
      <p:pic>
        <p:nvPicPr>
          <p:cNvPr id="10" name="그림 9" descr="장난감, 만화 영화, 액션 피겨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992C1D-B97D-0207-927C-7552FAACF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99"/>
          <a:stretch>
            <a:fillRect/>
          </a:stretch>
        </p:blipFill>
        <p:spPr>
          <a:xfrm>
            <a:off x="152812" y="1717630"/>
            <a:ext cx="2152237" cy="26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5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F7933-0B87-AE33-12B6-861CD402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F359B-2CDA-34A2-2176-03BECF6C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118FB-5042-7B94-B28E-7A995E51B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087" y="1690688"/>
            <a:ext cx="10515600" cy="4351338"/>
          </a:xfrm>
        </p:spPr>
        <p:txBody>
          <a:bodyPr/>
          <a:lstStyle/>
          <a:p>
            <a:r>
              <a:rPr lang="ko-KR" altLang="en-US"/>
              <a:t>도구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만능 물질변환기</a:t>
            </a:r>
            <a:r>
              <a:rPr lang="en-US" altLang="ko-KR"/>
              <a:t>– </a:t>
            </a:r>
            <a:r>
              <a:rPr lang="ko-KR" altLang="en-US"/>
              <a:t>머티리얼을 정하고 발사하여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오브젝트의</a:t>
            </a:r>
            <a:r>
              <a:rPr lang="en-US" altLang="ko-KR"/>
              <a:t> </a:t>
            </a:r>
            <a:r>
              <a:rPr lang="ko-KR" altLang="en-US"/>
              <a:t>머티리얼 변환 가능</a:t>
            </a:r>
            <a:endParaRPr lang="en-US" altLang="ko-KR"/>
          </a:p>
        </p:txBody>
      </p:sp>
      <p:pic>
        <p:nvPicPr>
          <p:cNvPr id="7" name="그림 6" descr="오토바이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F7539D-13E1-07B0-610E-233C4FB20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2363246"/>
            <a:ext cx="3339548" cy="13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1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657</Words>
  <Application>Microsoft Office PowerPoint</Application>
  <PresentationFormat>와이드스크린</PresentationFormat>
  <Paragraphs>200</Paragraphs>
  <Slides>19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Google Sans Text</vt:lpstr>
      <vt:lpstr>맑은 고딕</vt:lpstr>
      <vt:lpstr>Arial</vt:lpstr>
      <vt:lpstr>Office 테마</vt:lpstr>
      <vt:lpstr>프로젝트 오푸스</vt:lpstr>
      <vt:lpstr>목차</vt:lpstr>
      <vt:lpstr>연구과제</vt:lpstr>
      <vt:lpstr>팀원</vt:lpstr>
      <vt:lpstr>게임 소개</vt:lpstr>
      <vt:lpstr>스토리</vt:lpstr>
      <vt:lpstr>조작법(안바꿈)</vt:lpstr>
      <vt:lpstr>게임 플레이</vt:lpstr>
      <vt:lpstr>게임 플레이</vt:lpstr>
      <vt:lpstr>게임 플레이 – 머티리얼 변형</vt:lpstr>
      <vt:lpstr>게임 플레이</vt:lpstr>
      <vt:lpstr>게임 플레이</vt:lpstr>
      <vt:lpstr>게임 플레이</vt:lpstr>
      <vt:lpstr>온도</vt:lpstr>
      <vt:lpstr>자석</vt:lpstr>
      <vt:lpstr>전기</vt:lpstr>
      <vt:lpstr>온도 자석 전기 간 상호작용</vt:lpstr>
      <vt:lpstr>온도 자석 전기 간 상호작용 – 퍼즐 예시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형규 송</dc:creator>
  <cp:lastModifiedBy>형규 송</cp:lastModifiedBy>
  <cp:revision>9</cp:revision>
  <dcterms:created xsi:type="dcterms:W3CDTF">2025-11-23T05:05:37Z</dcterms:created>
  <dcterms:modified xsi:type="dcterms:W3CDTF">2025-11-26T11:02:56Z</dcterms:modified>
</cp:coreProperties>
</file>